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67" r:id="rId11"/>
    <p:sldId id="268" r:id="rId12"/>
    <p:sldId id="269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5" r:id="rId26"/>
    <p:sldId id="288" r:id="rId27"/>
    <p:sldId id="290" r:id="rId28"/>
    <p:sldId id="292" r:id="rId29"/>
    <p:sldId id="294" r:id="rId30"/>
    <p:sldId id="295" r:id="rId31"/>
    <p:sldId id="296" r:id="rId32"/>
    <p:sldId id="298" r:id="rId33"/>
    <p:sldId id="299" r:id="rId34"/>
    <p:sldId id="300" r:id="rId35"/>
    <p:sldId id="301" r:id="rId36"/>
    <p:sldId id="303" r:id="rId37"/>
    <p:sldId id="304" r:id="rId38"/>
    <p:sldId id="305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722" autoAdjust="0"/>
  </p:normalViewPr>
  <p:slideViewPr>
    <p:cSldViewPr snapToGrid="0" snapToObjects="1">
      <p:cViewPr varScale="1">
        <p:scale>
          <a:sx n="154" d="100"/>
          <a:sy n="154" d="100"/>
        </p:scale>
        <p:origin x="68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2/6/23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Add alt text to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37/tmb000005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3782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dirty="0"/>
              <a:t>Martina </a:t>
            </a:r>
            <a:r>
              <a:rPr dirty="0" err="1"/>
              <a:t>Sladekova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07F7D-0013-7440-8442-4BDFC9AC569F}"/>
              </a:ext>
            </a:extLst>
          </p:cNvPr>
          <p:cNvSpPr txBox="1"/>
          <p:nvPr/>
        </p:nvSpPr>
        <p:spPr>
          <a:xfrm>
            <a:off x="1288472" y="1037213"/>
            <a:ext cx="648392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Uncertainty, Standard Error and Confidence intervals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(for note-taking only. See the html version for interactive elements)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s/sampling/sampling.00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s/sampling/sampling.00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s/sampling/sampling.00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The problem:</a:t>
            </a:r>
            <a:r>
              <a:rPr dirty="0"/>
              <a:t> Each time we take a sample, we get a different estimate.</a:t>
            </a:r>
          </a:p>
          <a:p>
            <a:pPr marL="1270000" lvl="0" indent="0">
              <a:buNone/>
            </a:pPr>
            <a:r>
              <a:rPr sz="2000" b="1" dirty="0"/>
              <a:t>How do we know if our estimate is accurate and close to the real population value?</a:t>
            </a:r>
          </a:p>
        </p:txBody>
      </p:sp>
      <p:pic>
        <p:nvPicPr>
          <p:cNvPr id="2" name="Picture 1" descr="lecture_03_files/figure-pptx/unnamed-chunk-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00600" y="1193800"/>
            <a:ext cx="3733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25607A-FA86-444D-9B36-7F25AE2B2F45}"/>
              </a:ext>
            </a:extLst>
          </p:cNvPr>
          <p:cNvSpPr txBox="1">
            <a:spLocks/>
          </p:cNvSpPr>
          <p:nvPr/>
        </p:nvSpPr>
        <p:spPr>
          <a:xfrm>
            <a:off x="382386" y="227562"/>
            <a:ext cx="8229600" cy="578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/>
              <a:buNone/>
            </a:pPr>
            <a:r>
              <a:rPr lang="en-GB" b="1"/>
              <a:t>Uncertainty in research and estimation</a:t>
            </a:r>
            <a:endParaRPr lang="en-GB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The problem:</a:t>
            </a:r>
            <a:r>
              <a:t> Each time we take a sample, we get a different estimate.</a:t>
            </a:r>
          </a:p>
          <a:p>
            <a:pPr marL="1270000" lvl="0" indent="0">
              <a:buNone/>
            </a:pPr>
            <a:r>
              <a:rPr sz="2000" b="1"/>
              <a:t>How do we know if our estimate is accurate and close to the real population value?</a:t>
            </a:r>
          </a:p>
        </p:txBody>
      </p:sp>
      <p:pic>
        <p:nvPicPr>
          <p:cNvPr id="2" name="Picture 1" descr="lecture_03_files/figure-pptx/unnamed-chunk-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00600" y="1193800"/>
            <a:ext cx="3733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EE4666-620B-B746-B5DC-CEE728F0AB27}"/>
              </a:ext>
            </a:extLst>
          </p:cNvPr>
          <p:cNvSpPr txBox="1">
            <a:spLocks/>
          </p:cNvSpPr>
          <p:nvPr/>
        </p:nvSpPr>
        <p:spPr>
          <a:xfrm>
            <a:off x="382386" y="227562"/>
            <a:ext cx="8229600" cy="578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/>
              <a:buNone/>
            </a:pPr>
            <a:r>
              <a:rPr lang="en-GB" b="1"/>
              <a:t>Uncertainty in research and estimation</a:t>
            </a:r>
            <a:endParaRPr lang="en-GB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Sampling distribution revisited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r>
              <a:t>We can plot the estimates in a histogram to see how they’re distributed</a:t>
            </a:r>
          </a:p>
          <a:p>
            <a:pPr lvl="0"/>
            <a:r>
              <a:rPr i="1"/>
              <a:t>x</a:t>
            </a:r>
            <a:r>
              <a:t> axis shows the spread of the values, </a:t>
            </a:r>
            <a:r>
              <a:rPr i="1"/>
              <a:t>y</a:t>
            </a:r>
            <a:r>
              <a:t> axis shows how many times each value occurs</a:t>
            </a:r>
          </a:p>
        </p:txBody>
      </p:sp>
      <p:pic>
        <p:nvPicPr>
          <p:cNvPr id="3" name="Picture 1" descr="lecture_03_files/figure-pptx/unnamed-chunk-1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Sampling distribution revisited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r>
              <a:t>We can repeat the process </a:t>
            </a:r>
            <a:r>
              <a:rPr i="1"/>
              <a:t>infinite</a:t>
            </a:r>
            <a:r>
              <a:t> number of times - as long as our sample is </a:t>
            </a:r>
            <a:r>
              <a:rPr i="1"/>
              <a:t>large enough</a:t>
            </a:r>
            <a:r>
              <a:t>, the sampling distribution of the estimates will be </a:t>
            </a:r>
            <a:r>
              <a:rPr b="1"/>
              <a:t>normal</a:t>
            </a:r>
          </a:p>
          <a:p>
            <a:pPr lvl="0"/>
            <a:r>
              <a:t>What is “large enough”? Some textbooks say 30, but more is often needed in real research.</a:t>
            </a:r>
          </a:p>
        </p:txBody>
      </p:sp>
      <p:pic>
        <p:nvPicPr>
          <p:cNvPr id="3" name="Picture 1" descr="lecture_03_files/figure-pptx/unnamed-chunk-1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Normal distribution is awesome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r>
              <a:t>Normal distribution is useful, because we know a lot about it - a good way to describe it is by using a mean (central value) and a standard deviation (spread of the scores)</a:t>
            </a:r>
          </a:p>
          <a:p>
            <a:pPr lvl="0"/>
            <a:r>
              <a:rPr b="1"/>
              <a:t>Standard error</a:t>
            </a:r>
            <a:r>
              <a:t> is the term we use for </a:t>
            </a:r>
            <a:r>
              <a:rPr b="1"/>
              <a:t>standard deviation</a:t>
            </a:r>
            <a:r>
              <a:t> when talking about </a:t>
            </a:r>
            <a:r>
              <a:rPr b="1"/>
              <a:t>sampling distributions</a:t>
            </a:r>
          </a:p>
        </p:txBody>
      </p:sp>
      <p:pic>
        <p:nvPicPr>
          <p:cNvPr id="3" name="Picture 1" descr="lecture_03_files/figure-pptx/unnamed-chunk-1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Normal distribution is awesome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r>
              <a:t>We know that 95% of scores will fall within approximately </a:t>
            </a:r>
            <a:r>
              <a:rPr b="1"/>
              <a:t>2 standard errors</a:t>
            </a:r>
            <a:r>
              <a:t> from the mean (or </a:t>
            </a:r>
            <a:r>
              <a:rPr b="1"/>
              <a:t>1.96</a:t>
            </a:r>
            <a:r>
              <a:t> if we want to precise)</a:t>
            </a:r>
          </a:p>
          <a:p>
            <a:pPr lvl="0"/>
            <a:r>
              <a:t>We can use this knowledge to construct an interval around the mean showing us a range of plausible values</a:t>
            </a:r>
          </a:p>
        </p:txBody>
      </p:sp>
      <p:pic>
        <p:nvPicPr>
          <p:cNvPr id="3" name="Picture 1" descr="lecture_03_files/figure-pptx/unnamed-chunk-1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Normal distribution is awesome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r>
              <a:t>We know that 95% of scores will fall within approximately </a:t>
            </a:r>
            <a:r>
              <a:rPr b="1"/>
              <a:t>2 standard errors</a:t>
            </a:r>
            <a:r>
              <a:t> from the mean (or </a:t>
            </a:r>
            <a:r>
              <a:rPr b="1"/>
              <a:t>1.96</a:t>
            </a:r>
            <a:r>
              <a:t> if we want to precise)</a:t>
            </a:r>
          </a:p>
          <a:p>
            <a:pPr lvl="0"/>
            <a:r>
              <a:t>We can use this knowledge to construct an interval around the mean showing us a range of plausible values</a:t>
            </a:r>
          </a:p>
        </p:txBody>
      </p:sp>
      <p:pic>
        <p:nvPicPr>
          <p:cNvPr id="3" name="Picture 1" descr="lecture_03_files/figure-pptx/unnamed-chunk-1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Today…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/>
            </a:pPr>
            <a:r>
              <a:t>Recap of sampling from populations</a:t>
            </a:r>
          </a:p>
          <a:p>
            <a:pPr marL="342900" lvl="0" indent="-342900">
              <a:buAutoNum type="arabicPeriod"/>
            </a:pPr>
            <a:r>
              <a:t>Uncertainty in research and estimation</a:t>
            </a:r>
          </a:p>
          <a:p>
            <a:pPr marL="342900" lvl="0" indent="-342900">
              <a:buAutoNum type="arabicPeriod"/>
            </a:pPr>
            <a:r>
              <a:t>Sampling distribution revisited</a:t>
            </a:r>
          </a:p>
          <a:p>
            <a:pPr marL="342900" lvl="0" indent="-342900">
              <a:buAutoNum type="arabicPeriod"/>
            </a:pPr>
            <a:r>
              <a:t>Standard error of the mean</a:t>
            </a:r>
          </a:p>
          <a:p>
            <a:pPr marL="342900" lvl="0" indent="-342900">
              <a:buAutoNum type="arabicPeriod"/>
            </a:pPr>
            <a:r>
              <a:t>Confidence intervals: what they are, and what they are not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But wait…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dirty="0"/>
              <a:t>Sampling distributions don’t exist “in the wild”. They are a hypothetical statistical concept.</a:t>
            </a:r>
          </a:p>
          <a:p>
            <a:pPr lvl="0"/>
            <a:r>
              <a:rPr dirty="0"/>
              <a:t>Remember: standard error refers to the standard deviation of the sampling distribution (created by re-sampling and computing the mean infinite number of times), but we only have access </a:t>
            </a:r>
            <a:r>
              <a:rPr b="1" dirty="0"/>
              <a:t>one</a:t>
            </a:r>
            <a:r>
              <a:rPr dirty="0"/>
              <a:t> sample with one mean.</a:t>
            </a:r>
          </a:p>
          <a:p>
            <a:pPr lvl="0"/>
            <a:r>
              <a:rPr dirty="0"/>
              <a:t>Therefore, if we want to use the standard error to construct an interval, we need to </a:t>
            </a:r>
            <a:r>
              <a:rPr i="1" dirty="0"/>
              <a:t>estimate</a:t>
            </a:r>
            <a:r>
              <a:rPr dirty="0"/>
              <a:t> it from our sample.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Estimating the standard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Equation: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𝑆𝐸</m:t>
                  </m:r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𝜎</m:t>
                      </m:r>
                    </m:num>
                    <m:den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den>
                  </m:f>
                </m:oMath>
              </m:oMathPara>
            </a14:m>
            <a:endParaRPr/>
          </a:p>
          <a:p>
            <a:pPr marL="0" lvl="0" indent="0">
              <a:buNone/>
            </a:pPr>
            <a:r>
              <a:t>Translation: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m:rPr>
                      <m:nor/>
                    </m:rPr>
                    <a:rPr/>
                    <m:t>standard</m:t>
                  </m:r>
                  <m:r>
                    <m:rPr>
                      <m:nor/>
                    </m:rPr>
                    <a:rPr/>
                    <m:t> </m:t>
                  </m:r>
                  <m:r>
                    <m:rPr>
                      <m:nor/>
                    </m:rPr>
                    <a:rPr/>
                    <m:t>error</m:t>
                  </m:r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nor/>
                        </m:rPr>
                        <a:rPr/>
                        <m:t>sample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standard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deviation</m:t>
                      </m:r>
                    </m:num>
                    <m:den>
                      <m:r>
                        <m:rPr>
                          <m:nor/>
                        </m:rPr>
                        <a:rPr/>
                        <m:t>(</m:t>
                      </m:r>
                      <m:r>
                        <m:rPr>
                          <m:nor/>
                        </m:rPr>
                        <a:rPr/>
                        <m:t>the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square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root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of</m:t>
                      </m:r>
                      <m:r>
                        <m:rPr>
                          <m:nor/>
                        </m:rPr>
                        <a:rPr/>
                        <m:t>) </m:t>
                      </m:r>
                      <m:r>
                        <m:rPr>
                          <m:nor/>
                        </m:rPr>
                        <a:rPr/>
                        <m:t>the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sample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size</m:t>
                      </m:r>
                    </m:den>
                  </m:f>
                </m:oMath>
              </m:oMathPara>
            </a14:m>
            <a:endParaRPr/>
          </a:p>
          <a:p>
            <a:pPr marL="0" lvl="0" indent="0">
              <a:buNone/>
            </a:pPr>
            <a:r>
              <a:t>In </a:t>
            </a:r>
            <a:r>
              <a:rPr>
                <a:latin typeface="Courier"/>
              </a:rPr>
              <a:t>R</a:t>
            </a:r>
            <a:r>
              <a:t>: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se = </a:t>
            </a:r>
            <a:r>
              <a:rPr>
                <a:solidFill>
                  <a:srgbClr val="4758AB"/>
                </a:solidFill>
                <a:latin typeface="Courier"/>
              </a:rPr>
              <a:t>sd</a:t>
            </a:r>
            <a:r>
              <a:rPr>
                <a:solidFill>
                  <a:srgbClr val="003B4F"/>
                </a:solidFill>
                <a:latin typeface="Courier"/>
              </a:rPr>
              <a:t>(data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variable)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sqrt</a:t>
            </a:r>
            <a:r>
              <a:rPr>
                <a:solidFill>
                  <a:srgbClr val="003B4F"/>
                </a:solidFill>
                <a:latin typeface="Courier"/>
              </a:rPr>
              <a:t>(n)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Estimating the standard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lvl="0" indent="0">
                  <a:spcBef>
                    <a:spcPts val="3000"/>
                  </a:spcBef>
                  <a:buNone/>
                </a:pPr>
                <a:r>
                  <a:rPr b="1" dirty="0"/>
                  <a:t>Example:</a:t>
                </a:r>
              </a:p>
              <a:p>
                <a:pPr lvl="0"/>
                <a:r>
                  <a:rPr dirty="0"/>
                  <a:t>We collect a sample of 4 individuals.</a:t>
                </a:r>
              </a:p>
              <a:p>
                <a:pPr lvl="0"/>
                <a:r>
                  <a:rPr dirty="0"/>
                  <a:t>Each person reports their daily </a:t>
                </a:r>
                <a:r>
                  <a:rPr dirty="0" err="1"/>
                  <a:t>doomscrolling</a:t>
                </a:r>
                <a:r>
                  <a:rPr dirty="0"/>
                  <a:t> time (in minutes): 86, 114, 97, 107</a:t>
                </a:r>
              </a:p>
              <a:p>
                <a:pPr lvl="0"/>
                <a:r>
                  <a:rPr dirty="0"/>
                  <a:t>The mean for the sample is 101 minutes</a:t>
                </a:r>
              </a:p>
              <a:p>
                <a:pPr lvl="0"/>
                <a:r>
                  <a:rPr dirty="0"/>
                  <a:t>The standard deviation is: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>
                          <a:latin typeface="Cambria Math" panose="02040503050406030204" pitchFamily="18" charset="0"/>
                        </a:rPr>
                        <m:t>=√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=√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86−101</m:t>
                                  </m:r>
                                </m:e>
                              </m:d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114−101</m:t>
                                  </m:r>
                                </m:e>
                              </m:d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97−101</m:t>
                                  </m:r>
                                </m:e>
                              </m:d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107−101</m:t>
                                  </m:r>
                                </m:e>
                              </m:d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=12.19</m:t>
                      </m:r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Which makes the standard error: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12.19</m:t>
                          </m:r>
                        </m:num>
                        <m:den>
                          <m:rad>
                            <m:ra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rad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=6.095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Confidence intervals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rPr dirty="0"/>
              <a:t>Average </a:t>
            </a:r>
            <a:r>
              <a:rPr dirty="0" err="1"/>
              <a:t>doomscrolling</a:t>
            </a:r>
            <a:r>
              <a:rPr dirty="0"/>
              <a:t> time for the sample: </a:t>
            </a:r>
            <a:r>
              <a:rPr b="1" dirty="0"/>
              <a:t>101</a:t>
            </a:r>
            <a:r>
              <a:rPr dirty="0"/>
              <a:t> minutes</a:t>
            </a:r>
          </a:p>
          <a:p>
            <a:pPr marL="0" lvl="0" indent="0">
              <a:buNone/>
            </a:pPr>
            <a:r>
              <a:rPr dirty="0"/>
              <a:t>Standard deviation: </a:t>
            </a:r>
            <a:r>
              <a:rPr b="1" dirty="0"/>
              <a:t>12.19</a:t>
            </a:r>
          </a:p>
          <a:p>
            <a:pPr marL="0" lvl="0" indent="0">
              <a:buNone/>
            </a:pPr>
            <a:r>
              <a:rPr dirty="0"/>
              <a:t>Standard error: </a:t>
            </a:r>
            <a:r>
              <a:rPr b="1" dirty="0"/>
              <a:t>6.095</a:t>
            </a:r>
          </a:p>
          <a:p>
            <a:pPr marL="0" lvl="0" indent="0">
              <a:buNone/>
            </a:pPr>
            <a:r>
              <a:rPr dirty="0"/>
              <a:t>$$
\text{Lower CI limit} = \text{sample mean} - 1.96 \times\text{SE} \\
\text{Upper CI limit} = \text{sample mean} + 1.96 \times\text{SE}
$$</a:t>
            </a:r>
          </a:p>
          <a:p>
            <a:pPr marL="0" lvl="0" indent="0">
              <a:buNone/>
            </a:pPr>
            <a:r>
              <a:rPr dirty="0"/>
              <a:t>$$
\text{Lower CI limit} = 101 - 1.96 \times6.095 =  89.054\\
\text{Upper CI limit} = 101 + 1.96 \times6.095 = 112.946
$$</a:t>
            </a:r>
          </a:p>
          <a:p>
            <a:pPr marL="1270000" lvl="0" indent="0">
              <a:buNone/>
            </a:pPr>
            <a:r>
              <a:rPr sz="2000" b="1" dirty="0"/>
              <a:t>You might see in a paper…</a:t>
            </a:r>
          </a:p>
          <a:p>
            <a:pPr marL="1270000" lvl="0" indent="0">
              <a:buNone/>
            </a:pPr>
            <a:r>
              <a:rPr sz="2000" dirty="0"/>
              <a:t>“The average </a:t>
            </a:r>
            <a:r>
              <a:rPr sz="2000" dirty="0" err="1"/>
              <a:t>doomscrolling</a:t>
            </a:r>
            <a:r>
              <a:rPr sz="2000" dirty="0"/>
              <a:t> time in our sample was 101 minutes (</a:t>
            </a:r>
            <a:r>
              <a:rPr sz="2000" i="1" dirty="0"/>
              <a:t>SD</a:t>
            </a:r>
            <a:r>
              <a:rPr sz="2000" dirty="0"/>
              <a:t> = 12.19) 95% CI [89.05, 112.95].”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CIs for small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Remember: sampling distribution of the mean will have a </a:t>
            </a:r>
            <a:r>
              <a:rPr b="1"/>
              <a:t>normal</a:t>
            </a:r>
            <a:r>
              <a:t> shape as long as the sample size </a:t>
            </a:r>
            <a:r>
              <a:rPr b="1"/>
              <a:t>large enough</a:t>
            </a:r>
          </a:p>
          <a:p>
            <a:pPr lvl="0"/>
            <a:r>
              <a:t>Smaller samples don’t approximate the sampling distribution very well. Because of this, we can’t rely on the value 1.96 to give us accurate intervals.</a:t>
            </a:r>
          </a:p>
          <a:p>
            <a:pPr lvl="0"/>
            <a:r>
              <a:t>Instead, we can use the </a:t>
            </a:r>
            <a:r>
              <a:rPr i="1"/>
              <a:t>t-distribution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The “critical </a:t>
            </a:r>
            <a:r>
              <a:rPr i="1"/>
              <a:t>t</a:t>
            </a:r>
            <a:r>
              <a:t> value” - i.e. the value of </a:t>
            </a:r>
            <a:r>
              <a:rPr i="1"/>
              <a:t>t</a:t>
            </a:r>
            <a:r>
              <a:t> which will give us the most accurate estimate of the confidence interval - depends on </a:t>
            </a:r>
            <a:r>
              <a:rPr b="1"/>
              <a:t>degrees of freedom (</a:t>
            </a:r>
            <a:r>
              <a:rPr b="1" i="1"/>
              <a:t>df</a:t>
            </a:r>
            <a:r>
              <a:rPr b="1"/>
              <a:t>)</a:t>
            </a:r>
            <a:r>
              <a:t>, which in our case are related to the sample size.</a:t>
            </a:r>
          </a:p>
          <a:p>
            <a:pPr lvl="0"/>
            <a:r>
              <a:t>When working with the mean, the degrees of freedom are calculated as N - 1.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94486E-E312-2B4F-923E-19839B52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The </a:t>
            </a:r>
            <a:r>
              <a:rPr i="1" dirty="0"/>
              <a:t>t</a:t>
            </a:r>
            <a:r>
              <a:rPr dirty="0"/>
              <a:t>-distribution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Instead of multiplying the standard error by 1.96, we multiply by the critical </a:t>
            </a:r>
            <a:r>
              <a:rPr i="1"/>
              <a:t>t</a:t>
            </a:r>
            <a:r>
              <a:t> value.</a:t>
            </a:r>
          </a:p>
          <a:p>
            <a:pPr lvl="0"/>
            <a:r>
              <a:t>For example, in our sample of 4, the </a:t>
            </a:r>
            <a:r>
              <a:rPr i="1"/>
              <a:t>df</a:t>
            </a:r>
            <a:r>
              <a:t> is 4 - 1 = 3. Move the slider to </a:t>
            </a:r>
            <a:r>
              <a:rPr i="1"/>
              <a:t>df</a:t>
            </a:r>
            <a:r>
              <a:t> = 3 to see that the critical </a:t>
            </a:r>
            <a:r>
              <a:rPr i="1"/>
              <a:t>t</a:t>
            </a:r>
            <a:r>
              <a:t> value for 3 is 3.182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EA7E81-78EA-9945-B1C6-759EC68C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The </a:t>
            </a:r>
            <a:r>
              <a:rPr i="1" dirty="0"/>
              <a:t>t</a:t>
            </a:r>
            <a:r>
              <a:rPr dirty="0"/>
              <a:t>-distribution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rPr i="1"/>
              <a:t>t</a:t>
            </a:r>
            <a:r>
              <a:t>-based confidence intervals: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t>Average doomscrolling time for the sample: </a:t>
            </a:r>
            <a:r>
              <a:rPr b="1"/>
              <a:t>101</a:t>
            </a:r>
            <a:r>
              <a:t> minutes</a:t>
            </a:r>
          </a:p>
          <a:p>
            <a:pPr marL="0" lvl="0" indent="0">
              <a:buNone/>
            </a:pPr>
            <a:r>
              <a:t>Standard error: </a:t>
            </a:r>
            <a:r>
              <a:rPr b="1"/>
              <a:t>6.095</a:t>
            </a:r>
          </a:p>
          <a:p>
            <a:pPr marL="0" lvl="0" indent="0">
              <a:buNone/>
            </a:pPr>
            <a:r>
              <a:t>Critical </a:t>
            </a:r>
            <a:r>
              <a:rPr i="1"/>
              <a:t>t</a:t>
            </a:r>
            <a:r>
              <a:t> value: </a:t>
            </a:r>
            <a:r>
              <a:rPr b="1"/>
              <a:t>3.182</a:t>
            </a:r>
          </a:p>
          <a:p>
            <a:pPr marL="0" lvl="0" indent="0">
              <a:buNone/>
            </a:pPr>
            <a:r>
              <a:t>$$
\text{CI Limits} = \text{mean} \pm3.182 \times\text{SE} \\
\text{CI Limits} = 101 \pm3.182 \times\text{6.095} \\
\text{CI Limits} = [81.606, 120.394]
$$</a:t>
            </a:r>
          </a:p>
          <a:p>
            <a:pPr lvl="0"/>
            <a:r>
              <a:t>Compare the new confidence interval [81.61, 120.394] with the confidence interval we got using the value 1.96: [89.05, 112.95]. The new CI is wider!</a:t>
            </a:r>
          </a:p>
        </p:txBody>
      </p:sp>
      <p:pic>
        <p:nvPicPr>
          <p:cNvPr id="3" name="Picture 1" descr="lecture_03_files/figure-pptx/unnamed-chunk-2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968500"/>
            <a:ext cx="5105400" cy="85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This is to be expected - we have a tiny sample (N = 4), so there is a lot of uncertainty around whether the estimate of 101 minutes is actually representative of the population.</a:t>
            </a:r>
          </a:p>
          <a:p>
            <a:pPr lvl="0"/>
            <a:r>
              <a:t>The larger the sample, the tighter the confidence intervals,. because the critical </a:t>
            </a:r>
            <a:r>
              <a:rPr i="1"/>
              <a:t>t</a:t>
            </a:r>
            <a:r>
              <a:t> gets smaller and smaller (note how </a:t>
            </a:r>
            <a:r>
              <a:rPr i="1"/>
              <a:t>t</a:t>
            </a:r>
            <a:r>
              <a:t> approaches 1.96 as the sample size (df) increases)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27BC4C-7C11-F140-BA1D-3CD3212D0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i="1" dirty="0"/>
              <a:t>t</a:t>
            </a:r>
            <a:r>
              <a:rPr dirty="0"/>
              <a:t>-based confidence intervals: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lvl="0"/>
            <a:r>
              <a:t>We take samples over and over again, compute the mean, and construct confidence intervals around that mean - 95% of them will contain the population value, the remaining 5% will not.</a:t>
            </a:r>
          </a:p>
          <a:p>
            <a:pPr lvl="0"/>
            <a:r>
              <a:t>This is known as an interval with 95% </a:t>
            </a:r>
            <a:r>
              <a:rPr i="1"/>
              <a:t>coverage</a:t>
            </a:r>
            <a:r>
              <a:t>. 95% is the most common value that we choose, but it can take on other values as well (e.g 50%, 90%, 99%).</a:t>
            </a:r>
          </a:p>
        </p:txBody>
      </p:sp>
      <p:pic>
        <p:nvPicPr>
          <p:cNvPr id="2" name="Picture 1" descr="lecture_03_files/figure-pptx/unnamed-chunk-2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955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lecture_03_files/figure-pptx/unnamed-chunk-24-1.gif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42000" y="1625600"/>
            <a:ext cx="1625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LAST WEEK:</a:t>
            </a:r>
            <a:r>
              <a:t> Jennifer undertook a determined journey to find out just how clever Jessie (left) is compared to all the other dogs in the population.</a:t>
            </a:r>
          </a:p>
          <a:p>
            <a:pPr marL="0" lvl="0" indent="0">
              <a:buNone/>
            </a:pPr>
            <a:r>
              <a:rPr b="1"/>
              <a:t>THIS WEEK:</a:t>
            </a:r>
            <a:r>
              <a:t> What if we </a:t>
            </a:r>
            <a:r>
              <a:rPr i="1"/>
              <a:t>don’t know</a:t>
            </a:r>
            <a:r>
              <a:t> anything about the population?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How to interpret confidence intervals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$$
\text{"The average doomscrolling time in our sample was} \\
\text{101 minutes (SD = 12.19) 95% CI [81.61, 120.39]."}
$$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" y="1200151"/>
            <a:ext cx="8595360" cy="3394472"/>
          </a:xfrm>
        </p:spPr>
        <p:txBody>
          <a:bodyPr>
            <a:normAutofit/>
          </a:bodyPr>
          <a:lstStyle/>
          <a:p>
            <a:pPr marL="1270000" lvl="0" indent="0">
              <a:buNone/>
            </a:pPr>
            <a:r>
              <a:rPr sz="2000" b="1" dirty="0"/>
              <a:t>Correct interpretation:</a:t>
            </a:r>
          </a:p>
          <a:p>
            <a:pPr marL="1270000" lvl="0" indent="0">
              <a:buNone/>
            </a:pPr>
            <a:r>
              <a:rPr sz="2000" b="1" dirty="0"/>
              <a:t>ASSUMING THAT</a:t>
            </a:r>
            <a:r>
              <a:rPr sz="2000" dirty="0"/>
              <a:t> our sample is one of the 95% producing confidence intervals that contain the population value, then the population value for time spent </a:t>
            </a:r>
            <a:r>
              <a:rPr sz="2000" dirty="0" err="1"/>
              <a:t>doomscrolling</a:t>
            </a:r>
            <a:r>
              <a:rPr sz="2000" dirty="0"/>
              <a:t> per day is likely fall between 81.61 and 120.39 minutes.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04042E-47EE-B842-A8F4-C0C1CAACD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How to interpret confidence intervals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4B0641B-0261-E645-AC73-ABD73C635463}"/>
              </a:ext>
            </a:extLst>
          </p:cNvPr>
          <p:cNvSpPr txBox="1">
            <a:spLocks/>
          </p:cNvSpPr>
          <p:nvPr/>
        </p:nvSpPr>
        <p:spPr>
          <a:xfrm>
            <a:off x="91440" y="3142211"/>
            <a:ext cx="7905404" cy="1452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0" indent="0">
              <a:buFont typeface="Arial"/>
              <a:buNone/>
            </a:pPr>
            <a:r>
              <a:rPr lang="en-GB" sz="2000" b="1"/>
              <a:t>However...</a:t>
            </a:r>
          </a:p>
          <a:p>
            <a:pPr marL="1270000" indent="0">
              <a:buFont typeface="Arial"/>
              <a:buNone/>
            </a:pPr>
            <a:r>
              <a:rPr lang="en-GB" sz="2000"/>
              <a:t>There is no guarantee that the assumption above is correct! And we just have to live our lives not knowing…</a:t>
            </a:r>
            <a:endParaRPr lang="en-GB" sz="2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How *not* to interpret confidence intervals</a:t>
            </a:r>
          </a:p>
        </p:txBody>
      </p:sp>
      <p:pic>
        <p:nvPicPr>
          <p:cNvPr id="3" name="Picture 1" descr="css/drake-n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193800"/>
            <a:ext cx="3759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1270000" lvl="0" indent="0">
              <a:buNone/>
            </a:pPr>
            <a:r>
              <a:rPr sz="2000" b="1"/>
              <a:t>Nope:</a:t>
            </a:r>
          </a:p>
          <a:p>
            <a:pPr marL="1270000" lvl="0" indent="0">
              <a:buNone/>
            </a:pPr>
            <a:r>
              <a:rPr sz="2000"/>
              <a:t>“We can be 95% confident that the population value falls between 81.61 and 120.39.”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How *not* to interpret confidence intervals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270000" lvl="0" indent="0">
              <a:buNone/>
            </a:pPr>
            <a:r>
              <a:rPr sz="2000" b="1"/>
              <a:t>Also nope:</a:t>
            </a:r>
          </a:p>
          <a:p>
            <a:pPr marL="1270000" lvl="0" indent="0">
              <a:buNone/>
            </a:pPr>
            <a:r>
              <a:rPr sz="2000"/>
              <a:t>“There is 95% probability that the population value falls between 81.61 and 120.39.”</a:t>
            </a:r>
          </a:p>
        </p:txBody>
      </p:sp>
      <p:pic>
        <p:nvPicPr>
          <p:cNvPr id="4" name="Picture 1" descr="css/drake-no-flipped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87900" y="1193800"/>
            <a:ext cx="3759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How to interpret confidence intervals</a:t>
            </a:r>
          </a:p>
        </p:txBody>
      </p:sp>
      <p:pic>
        <p:nvPicPr>
          <p:cNvPr id="3" name="Picture 1" descr="css/drake-y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70000"/>
            <a:ext cx="4038600" cy="3225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1270000" lvl="0" indent="0">
              <a:buNone/>
            </a:pPr>
            <a:r>
              <a:rPr sz="2000" b="1"/>
              <a:t>Correct interpretation</a:t>
            </a:r>
          </a:p>
          <a:p>
            <a:pPr marL="1270000" lvl="0" indent="0">
              <a:buNone/>
            </a:pPr>
            <a:r>
              <a:rPr sz="2000" b="1"/>
              <a:t>ASSUMING THAT</a:t>
            </a:r>
            <a:r>
              <a:rPr sz="2000"/>
              <a:t> our sample is one of the 95% producing confidence intervals that contain the population value, then the population value for time spent doomscrolling per day is likely fall between 81.61 and 120.39 minutes.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whole game (again)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lvl="0"/>
                <a:r>
                  <a:t>We want to estimate some </a:t>
                </a:r>
                <a:r>
                  <a:rPr b="1"/>
                  <a:t>population value</a:t>
                </a:r>
                <a:r>
                  <a:t> (e.g. some average value - a mean)</a:t>
                </a:r>
              </a:p>
              <a:p>
                <a:pPr lvl="0"/>
                <a:r>
                  <a:rPr b="1"/>
                  <a:t>Confidence intervals</a:t>
                </a:r>
                <a:r>
                  <a:t> help us quantify uncertainty around that estimate</a:t>
                </a:r>
              </a:p>
              <a:p>
                <a:pPr lvl="0"/>
                <a:r>
                  <a:t>To construct a confidence interval, we use the </a:t>
                </a:r>
                <a:r>
                  <a:rPr b="1"/>
                  <a:t>standard error</a:t>
                </a:r>
                <a:r>
                  <a:t> which we can estimate 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/>
              </a:p>
              <a:p>
                <a:pPr lvl="0"/>
                <a:r>
                  <a:rPr b="1"/>
                  <a:t>Lower and upper limits</a:t>
                </a:r>
                <a:r>
                  <a:t> of the confidence interval can be estimated as (replacing 1.96 with critical </a:t>
                </a:r>
                <a:r>
                  <a:rPr i="1"/>
                  <a:t>t</a:t>
                </a:r>
                <a:r>
                  <a:t> for small samples):</a:t>
                </a:r>
              </a:p>
              <a:p>
                <a:pPr marL="0" lvl="0" indent="0">
                  <a:buNone/>
                </a:pPr>
                <a:r>
                  <a:t>$$
\text{CI limits} = mean  \pm (1.96 \times{SE}) \\
$$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2239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t>When interpreting a estimates and confidence intervals for your sample - always consider them as just one of many different possible estimates</a:t>
            </a:r>
          </a:p>
          <a:p>
            <a:pPr lvl="0"/>
            <a:r>
              <a:t>This is why replication is important in science - our sample could easily be the one that misses the population value</a:t>
            </a:r>
          </a:p>
          <a:p>
            <a:pPr lvl="0"/>
            <a:r>
              <a:t>Always be vary of studies placing too much confidence on a single finding</a:t>
            </a:r>
          </a:p>
        </p:txBody>
      </p:sp>
      <p:pic>
        <p:nvPicPr>
          <p:cNvPr id="2" name="Picture 1" descr="lecture_03_files/figure-pptx/unnamed-chunk-2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65800" y="1193800"/>
            <a:ext cx="1803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44DEE8-62CD-E446-AD07-14ABCFCD080E}"/>
              </a:ext>
            </a:extLst>
          </p:cNvPr>
          <p:cNvSpPr txBox="1">
            <a:spLocks/>
          </p:cNvSpPr>
          <p:nvPr/>
        </p:nvSpPr>
        <p:spPr>
          <a:xfrm>
            <a:off x="457200" y="548877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/>
              <a:buNone/>
            </a:pPr>
            <a:r>
              <a:rPr lang="en-GB" b="1"/>
              <a:t>The bigger picture…</a:t>
            </a:r>
            <a:endParaRPr lang="en-GB" b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Next week’s fun: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Putting it all into practice:</a:t>
            </a:r>
          </a:p>
          <a:p>
            <a:pPr lvl="0"/>
            <a:r>
              <a:t>Research questions</a:t>
            </a:r>
          </a:p>
          <a:p>
            <a:pPr lvl="0"/>
            <a:r>
              <a:t>Good and bad hypotheses</a:t>
            </a:r>
          </a:p>
          <a:p>
            <a:pPr lvl="0"/>
            <a:r>
              <a:t>Testing hypotheses with </a:t>
            </a:r>
            <a:r>
              <a:rPr b="1"/>
              <a:t>Null Hypothesis Significance Testing</a:t>
            </a:r>
          </a:p>
          <a:p>
            <a:pPr lvl="0"/>
            <a:r>
              <a:t>A disappointing answer to why we’re so obsessed with the value 95%.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Sharma, Bhakti, Susanna S. Lee, and Benjamin K. Johnson. 2022. “The Dark at the End of the Tunnel: Doomscrolling on Social Media Newsfeeds.” </a:t>
            </a:r>
            <a:r>
              <a:rPr i="1"/>
              <a:t>Technology, Mind, and Behavior</a:t>
            </a:r>
            <a:r>
              <a:t> 3 (1). </a:t>
            </a:r>
            <a:r>
              <a:rPr>
                <a:hlinkClick r:id="rId2"/>
              </a:rPr>
              <a:t>https://doi.org/10.1037/tmb0000059</a:t>
            </a:r>
            <a: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s/jessie-doggo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3" name="Picture 1" descr="css/barney-doggo-wid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549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whole game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0"/>
                <a:r>
                  <a:rPr sz="1400" dirty="0"/>
                  <a:t>We want to estimate some </a:t>
                </a:r>
                <a:r>
                  <a:rPr sz="1400" b="1" dirty="0"/>
                  <a:t>population value</a:t>
                </a:r>
                <a:r>
                  <a:rPr sz="1400" dirty="0"/>
                  <a:t> (e.g. some average value - a mean)</a:t>
                </a:r>
              </a:p>
              <a:p>
                <a:pPr lvl="0"/>
                <a:r>
                  <a:rPr sz="1400" b="1" dirty="0"/>
                  <a:t>Confidence intervals</a:t>
                </a:r>
                <a:r>
                  <a:rPr sz="1400" dirty="0"/>
                  <a:t> help us quantify uncertainty around that estimate</a:t>
                </a:r>
              </a:p>
              <a:p>
                <a:pPr lvl="0"/>
                <a:r>
                  <a:rPr sz="1400" dirty="0"/>
                  <a:t>To construct a confidence interval, we use the </a:t>
                </a:r>
                <a:r>
                  <a:rPr sz="1400" b="1" dirty="0"/>
                  <a:t>standard error</a:t>
                </a:r>
              </a:p>
              <a:p>
                <a:pPr lvl="0"/>
                <a:r>
                  <a:rPr sz="1400" dirty="0"/>
                  <a:t>We can estimate the SE by dividing the </a:t>
                </a:r>
                <a:r>
                  <a:rPr sz="1400" b="1" dirty="0"/>
                  <a:t>standard deviation</a:t>
                </a:r>
                <a:r>
                  <a:rPr sz="1400" dirty="0"/>
                  <a:t> by the number of people in our sample (specifically, by its square root):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14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40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ctrlPr>
                                <a:rPr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sz="1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sz="1400" dirty="0"/>
              </a:p>
              <a:p>
                <a:pPr lvl="0"/>
                <a:r>
                  <a:rPr sz="1400" b="1" dirty="0"/>
                  <a:t>Lower and upper limits</a:t>
                </a:r>
                <a:r>
                  <a:rPr sz="1400" dirty="0"/>
                  <a:t> of the confidence interval can be estimated as:</a:t>
                </a:r>
              </a:p>
              <a:p>
                <a:pPr marL="0" lvl="0" indent="0">
                  <a:buNone/>
                </a:pPr>
                <a:r>
                  <a:rPr sz="1400" dirty="0"/>
                  <a:t>$$
\text{CI limits} = mean  \pm (1.96 \times{SE}) \\
$$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9" t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from populations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dirty="0"/>
              <a:t>We want to learn something about the population</a:t>
            </a:r>
          </a:p>
          <a:p>
            <a:pPr lvl="0"/>
            <a:r>
              <a:rPr dirty="0"/>
              <a:t>But we only have access to a sample (often a small one)</a:t>
            </a:r>
          </a:p>
          <a:p>
            <a:pPr lvl="0"/>
            <a:r>
              <a:rPr dirty="0"/>
              <a:t>The sample </a:t>
            </a:r>
            <a:r>
              <a:rPr b="1" dirty="0"/>
              <a:t>estimate</a:t>
            </a:r>
            <a:r>
              <a:rPr dirty="0"/>
              <a:t> is our best guess</a:t>
            </a:r>
            <a:endParaRPr lang="en-GB" dirty="0"/>
          </a:p>
          <a:p>
            <a:pPr lvl="0"/>
            <a:endParaRPr dirty="0"/>
          </a:p>
          <a:p>
            <a:pPr marL="0" lvl="0" indent="0">
              <a:buNone/>
            </a:pP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EB5807-FCA3-F247-B75C-58B5C041BD1D}"/>
              </a:ext>
            </a:extLst>
          </p:cNvPr>
          <p:cNvSpPr txBox="1">
            <a:spLocks/>
          </p:cNvSpPr>
          <p:nvPr/>
        </p:nvSpPr>
        <p:spPr>
          <a:xfrm>
            <a:off x="-182880" y="2738006"/>
            <a:ext cx="8021782" cy="17342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0" indent="0">
              <a:buFont typeface="Arial"/>
              <a:buNone/>
            </a:pPr>
            <a:r>
              <a:rPr lang="en-GB" sz="2000" b="1"/>
              <a:t>What is an </a:t>
            </a:r>
            <a:r>
              <a:rPr lang="en-GB" sz="2000" b="1" i="1"/>
              <a:t>estimate</a:t>
            </a:r>
            <a:r>
              <a:rPr lang="en-GB" sz="2000" b="1"/>
              <a:t>?</a:t>
            </a:r>
          </a:p>
          <a:p>
            <a:pPr marL="1270000" indent="0">
              <a:buFont typeface="Arial"/>
              <a:buNone/>
            </a:pPr>
            <a:r>
              <a:rPr lang="en-GB" sz="2000"/>
              <a:t>An estimate can take many different forms. For example, we might be interested in comparing groups, in which case the </a:t>
            </a:r>
            <a:r>
              <a:rPr lang="en-GB" sz="2000" b="1"/>
              <a:t>estimate</a:t>
            </a:r>
            <a:r>
              <a:rPr lang="en-GB" sz="2000"/>
              <a:t> can be the </a:t>
            </a:r>
            <a:r>
              <a:rPr lang="en-GB" sz="2000" b="1"/>
              <a:t>difference in group means</a:t>
            </a:r>
            <a:r>
              <a:rPr lang="en-GB" sz="2000"/>
              <a:t> on some variable of interest. Or we might want to know whether two variables are associated, where the estimate is some </a:t>
            </a:r>
            <a:r>
              <a:rPr lang="en-GB" sz="2000" b="1"/>
              <a:t>measure of association</a:t>
            </a:r>
            <a:r>
              <a:rPr lang="en-GB" sz="2000"/>
              <a:t> (e.g. a correlation coefficient, or a </a:t>
            </a:r>
            <a:r>
              <a:rPr lang="en-GB" sz="2000" i="1"/>
              <a:t>b</a:t>
            </a:r>
            <a:r>
              <a:rPr lang="en-GB" sz="2000"/>
              <a:t> value which will be covered later in the term).</a:t>
            </a:r>
            <a:endParaRPr lang="en-GB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9823"/>
            <a:ext cx="8229600" cy="3394472"/>
          </a:xfrm>
        </p:spPr>
        <p:txBody>
          <a:bodyPr>
            <a:normAutofit lnSpcReduction="1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Some average facts</a:t>
            </a:r>
          </a:p>
          <a:p>
            <a:pPr marL="0" lvl="0" indent="0">
              <a:buNone/>
            </a:pPr>
            <a:r>
              <a:rPr dirty="0"/>
              <a:t>The average person (apparently)…</a:t>
            </a:r>
          </a:p>
          <a:p>
            <a:pPr lvl="0"/>
            <a:r>
              <a:rPr dirty="0"/>
              <a:t>drinks 730 cups of coffee per year (twice as much for academics, incl. students) ☕</a:t>
            </a:r>
          </a:p>
          <a:p>
            <a:pPr lvl="0"/>
            <a:r>
              <a:rPr dirty="0"/>
              <a:t>spends 192 minutes a day watching TV 📺</a:t>
            </a:r>
          </a:p>
          <a:p>
            <a:pPr lvl="0"/>
            <a:r>
              <a:rPr dirty="0"/>
              <a:t>eats 250 cloves of garlic per year 🧄</a:t>
            </a:r>
          </a:p>
          <a:p>
            <a:pPr lvl="0"/>
            <a:r>
              <a:rPr dirty="0"/>
              <a:t>takes 3500 steps each day 🚶</a:t>
            </a:r>
          </a:p>
          <a:p>
            <a:pPr lvl="0"/>
            <a:r>
              <a:rPr dirty="0"/>
              <a:t>falls asleep in 7 minutes 😴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576696"/>
            <a:ext cx="7547956" cy="3394472"/>
          </a:xfrm>
        </p:spPr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sz="2000" b="1" dirty="0" err="1"/>
              <a:t>Doomscrolling</a:t>
            </a:r>
            <a:endParaRPr sz="2000" b="1" dirty="0"/>
          </a:p>
          <a:p>
            <a:pPr marL="1270000" lvl="0" indent="0">
              <a:buNone/>
            </a:pPr>
            <a:r>
              <a:rPr sz="2000" dirty="0"/>
              <a:t>“… refers to a unique media habit where social media users persistently attend to negative information in their newsfeeds about crises, disasters, and tragedies.”</a:t>
            </a:r>
          </a:p>
          <a:p>
            <a:pPr marL="1270000" lvl="0" indent="0">
              <a:buNone/>
            </a:pPr>
            <a:r>
              <a:rPr sz="2000" dirty="0"/>
              <a:t>- Sharma, Lee, and Johnson (2022)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11A480-C80E-E844-8B16-28409E791BE6}"/>
              </a:ext>
            </a:extLst>
          </p:cNvPr>
          <p:cNvSpPr txBox="1">
            <a:spLocks/>
          </p:cNvSpPr>
          <p:nvPr/>
        </p:nvSpPr>
        <p:spPr>
          <a:xfrm>
            <a:off x="-789709" y="270475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0" indent="0">
              <a:buFont typeface="Arial"/>
              <a:buNone/>
            </a:pPr>
            <a:r>
              <a:rPr lang="en-GB" sz="2000" b="1"/>
              <a:t>Research question...</a:t>
            </a:r>
          </a:p>
          <a:p>
            <a:pPr marL="1270000" indent="0">
              <a:buFont typeface="Arial"/>
              <a:buNone/>
            </a:pPr>
            <a:r>
              <a:rPr lang="en-GB" sz="2000"/>
              <a:t>How much does an average person doomscroll?</a:t>
            </a:r>
            <a:endParaRPr lang="en-GB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s/sampling/sampling.00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1448</Words>
  <Application>Microsoft Macintosh PowerPoint</Application>
  <PresentationFormat>On-screen Show (16:9)</PresentationFormat>
  <Paragraphs>146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Cambria Math</vt:lpstr>
      <vt:lpstr>Courier</vt:lpstr>
      <vt:lpstr>Office Theme</vt:lpstr>
      <vt:lpstr>PowerPoint Presentation</vt:lpstr>
      <vt:lpstr>Today…</vt:lpstr>
      <vt:lpstr>PowerPoint Presentation</vt:lpstr>
      <vt:lpstr>PowerPoint Presentation</vt:lpstr>
      <vt:lpstr>The whole game</vt:lpstr>
      <vt:lpstr>Sampling from populations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Sampling distribution revisited</vt:lpstr>
      <vt:lpstr>Sampling distribution revisited</vt:lpstr>
      <vt:lpstr>Normal distribution is awesome</vt:lpstr>
      <vt:lpstr>Normal distribution is awesome</vt:lpstr>
      <vt:lpstr>Normal distribution is awesome</vt:lpstr>
      <vt:lpstr>But wait…</vt:lpstr>
      <vt:lpstr>Estimating the standard error</vt:lpstr>
      <vt:lpstr>Estimating the standard error</vt:lpstr>
      <vt:lpstr>Confidence intervals</vt:lpstr>
      <vt:lpstr>CIs for small samples</vt:lpstr>
      <vt:lpstr>The t-distribution</vt:lpstr>
      <vt:lpstr>The t-distribution</vt:lpstr>
      <vt:lpstr>t-based confidence intervals:</vt:lpstr>
      <vt:lpstr>t-based confidence intervals:</vt:lpstr>
      <vt:lpstr>PowerPoint Presentation</vt:lpstr>
      <vt:lpstr>How to interpret confidence intervals</vt:lpstr>
      <vt:lpstr>How to interpret confidence intervals</vt:lpstr>
      <vt:lpstr>How *not* to interpret confidence intervals</vt:lpstr>
      <vt:lpstr>How *not* to interpret confidence intervals</vt:lpstr>
      <vt:lpstr>How to interpret confidence intervals</vt:lpstr>
      <vt:lpstr>The whole game (again)</vt:lpstr>
      <vt:lpstr>PowerPoint Presentation</vt:lpstr>
      <vt:lpstr>Next week’s fun: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Uncertainty,standard errors andconfidence intervals</dc:title>
  <dc:creator>Martina Sladekova</dc:creator>
  <cp:keywords/>
  <cp:lastModifiedBy>Martina Sladekova</cp:lastModifiedBy>
  <cp:revision>1</cp:revision>
  <dcterms:created xsi:type="dcterms:W3CDTF">2023-02-06T15:50:41Z</dcterms:created>
  <dcterms:modified xsi:type="dcterms:W3CDTF">2023-02-06T15:57:42Z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ibliography">
    <vt:lpwstr>css/references.bib</vt:lpwstr>
  </property>
  <property fmtid="{D5CDD505-2E9C-101B-9397-08002B2CF9AE}" pid="5" name="by-author">
    <vt:lpwstr/>
  </property>
  <property fmtid="{D5CDD505-2E9C-101B-9397-08002B2CF9AE}" pid="6" name="editor">
    <vt:lpwstr>visual</vt:lpwstr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itle-slide-attributes">
    <vt:lpwstr/>
  </property>
  <property fmtid="{D5CDD505-2E9C-101B-9397-08002B2CF9AE}" pid="12" name="toc-title">
    <vt:lpwstr>Table of contents</vt:lpwstr>
  </property>
</Properties>
</file>